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5" r:id="rId8"/>
    <p:sldId id="260" r:id="rId9"/>
    <p:sldId id="261" r:id="rId10"/>
    <p:sldId id="267" r:id="rId11"/>
    <p:sldId id="264" r:id="rId12"/>
    <p:sldId id="262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FAD9-00B9-46DB-9ACB-B65E1F7B0E21}" type="datetimeFigureOut">
              <a:rPr lang="sr-Latn-CS" smtClean="0"/>
              <a:pPr/>
              <a:t>14.9.2016.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262D-A557-452E-A297-B1B60EEA422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24936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DRUGA 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VLADAVINA MILOŠA </a:t>
            </a:r>
            <a:r>
              <a:rPr lang="en-US" sz="3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MIHAILA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OBRENOVIĆA</a:t>
            </a:r>
            <a:r>
              <a:rPr lang="sr-Latn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DRUGA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VLADAVINA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kneza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MILOŠA (1858-186O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r-Latn-C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C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CS" sz="2800" dirty="0" smtClean="0">
                <a:solidFill>
                  <a:srgbClr val="00B0F0"/>
                </a:solidFill>
              </a:rPr>
              <a:t/>
            </a:r>
            <a:br>
              <a:rPr lang="sr-Latn-CS" sz="2800" dirty="0" smtClean="0">
                <a:solidFill>
                  <a:srgbClr val="00B0F0"/>
                </a:solidFill>
              </a:rPr>
            </a:br>
            <a:r>
              <a:rPr lang="sr-Latn-CS" sz="2800" dirty="0">
                <a:solidFill>
                  <a:srgbClr val="00B0F0"/>
                </a:solidFill>
              </a:rPr>
              <a:t/>
            </a:r>
            <a:br>
              <a:rPr lang="sr-Latn-CS" sz="2800" dirty="0">
                <a:solidFill>
                  <a:srgbClr val="00B0F0"/>
                </a:solidFill>
              </a:rPr>
            </a:br>
            <a:r>
              <a:rPr lang="sr-Latn-CS" sz="2800" dirty="0" smtClean="0">
                <a:solidFill>
                  <a:srgbClr val="00B0F0"/>
                </a:solidFill>
              </a:rPr>
              <a:t/>
            </a:r>
            <a:br>
              <a:rPr lang="sr-Latn-CS" sz="2800" dirty="0" smtClean="0">
                <a:solidFill>
                  <a:srgbClr val="00B0F0"/>
                </a:solidFill>
              </a:rPr>
            </a:br>
            <a:r>
              <a:rPr lang="sr-Latn-CS" sz="2800" dirty="0" smtClean="0">
                <a:solidFill>
                  <a:srgbClr val="00B0F0"/>
                </a:solidFill>
              </a:rPr>
              <a:t> </a:t>
            </a:r>
            <a:br>
              <a:rPr lang="sr-Latn-CS" sz="2800" dirty="0" smtClean="0">
                <a:solidFill>
                  <a:srgbClr val="00B0F0"/>
                </a:solidFill>
              </a:rPr>
            </a:br>
            <a:r>
              <a:rPr lang="sr-Latn-CS" dirty="0"/>
              <a:t/>
            </a:r>
            <a:br>
              <a:rPr lang="sr-Latn-CS" dirty="0"/>
            </a:br>
            <a:r>
              <a:rPr lang="sr-Latn-CS" dirty="0" smtClean="0"/>
              <a:t>         </a:t>
            </a:r>
            <a:br>
              <a:rPr lang="sr-Latn-CS" dirty="0" smtClean="0"/>
            </a:br>
            <a:r>
              <a:rPr lang="sr-Latn-CS" dirty="0" smtClean="0"/>
              <a:t>                                 </a:t>
            </a:r>
            <a:br>
              <a:rPr lang="sr-Latn-CS" dirty="0" smtClean="0"/>
            </a:br>
            <a:r>
              <a:rPr lang="sr-Latn-CS" dirty="0" smtClean="0"/>
              <a:t>                                                       </a:t>
            </a:r>
            <a:r>
              <a:rPr lang="sr-Latn-CS" sz="1800" b="1" dirty="0" smtClean="0">
                <a:solidFill>
                  <a:schemeClr val="accent1"/>
                </a:solidFill>
              </a:rPr>
              <a:t>KNEZ MILOŠ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3100" b="1" dirty="0" smtClean="0"/>
              <a:t>N</a:t>
            </a:r>
            <a:r>
              <a:rPr lang="en-US" sz="3100" b="1" dirty="0" err="1" smtClean="0"/>
              <a:t>astavio</a:t>
            </a:r>
            <a:r>
              <a:rPr lang="en-US" sz="3100" b="1" dirty="0" smtClean="0"/>
              <a:t> </a:t>
            </a:r>
            <a:r>
              <a:rPr lang="en-US" sz="3100" b="1" dirty="0" err="1"/>
              <a:t>da</a:t>
            </a:r>
            <a:r>
              <a:rPr lang="en-US" sz="3100" b="1" dirty="0"/>
              <a:t> </a:t>
            </a:r>
            <a:r>
              <a:rPr lang="en-US" sz="3100" b="1" dirty="0" err="1"/>
              <a:t>vlada</a:t>
            </a:r>
            <a:r>
              <a:rPr lang="en-US" sz="3100" b="1" dirty="0"/>
              <a:t> </a:t>
            </a:r>
            <a:r>
              <a:rPr lang="en-US" sz="3100" b="1" dirty="0" err="1"/>
              <a:t>autokratski</a:t>
            </a:r>
            <a:r>
              <a:rPr lang="en-US" sz="3100" b="1" dirty="0"/>
              <a:t> do </a:t>
            </a:r>
            <a:r>
              <a:rPr lang="en-US" sz="3100" b="1" dirty="0" err="1"/>
              <a:t>smrti</a:t>
            </a:r>
            <a:r>
              <a:rPr lang="en-US" sz="3100" b="1" dirty="0"/>
              <a:t> 1860,vraća </a:t>
            </a:r>
            <a:r>
              <a:rPr lang="en-US" sz="3100" b="1" dirty="0" err="1"/>
              <a:t>poljuljani</a:t>
            </a:r>
            <a:r>
              <a:rPr lang="en-US" sz="3100" b="1" dirty="0"/>
              <a:t> </a:t>
            </a:r>
            <a:r>
              <a:rPr lang="en-US" sz="3100" b="1" dirty="0" err="1"/>
              <a:t>spoljnopolitički</a:t>
            </a:r>
            <a:r>
              <a:rPr lang="en-US" sz="3100" b="1" dirty="0"/>
              <a:t> </a:t>
            </a:r>
            <a:r>
              <a:rPr lang="en-US" sz="3100" b="1" dirty="0" err="1"/>
              <a:t>ugled</a:t>
            </a:r>
            <a:r>
              <a:rPr lang="en-US" sz="3100" b="1" dirty="0"/>
              <a:t> </a:t>
            </a:r>
            <a:r>
              <a:rPr lang="en-US" sz="3100" b="1" dirty="0" err="1"/>
              <a:t>Srbije</a:t>
            </a:r>
            <a:r>
              <a:rPr lang="en-US" sz="3100" b="1" dirty="0"/>
              <a:t> </a:t>
            </a:r>
            <a:r>
              <a:rPr lang="en-US" sz="3100" b="1" dirty="0" err="1"/>
              <a:t>odlučnijom</a:t>
            </a:r>
            <a:r>
              <a:rPr lang="en-US" sz="3100" b="1" dirty="0"/>
              <a:t> </a:t>
            </a:r>
            <a:r>
              <a:rPr lang="en-US" sz="3100" b="1" dirty="0" err="1"/>
              <a:t>politikom</a:t>
            </a:r>
            <a:r>
              <a:rPr lang="en-US" sz="3100" b="1" dirty="0"/>
              <a:t> </a:t>
            </a:r>
            <a:r>
              <a:rPr lang="en-US" sz="3100" b="1" dirty="0" err="1"/>
              <a:t>prema</a:t>
            </a:r>
            <a:r>
              <a:rPr lang="en-US" sz="3100" b="1" dirty="0"/>
              <a:t> </a:t>
            </a:r>
            <a:r>
              <a:rPr lang="en-US" sz="3100" b="1" dirty="0" err="1" smtClean="0"/>
              <a:t>Porti</a:t>
            </a:r>
            <a:r>
              <a:rPr lang="en-US" sz="3100" b="1" dirty="0" smtClean="0"/>
              <a:t>;</a:t>
            </a:r>
            <a:r>
              <a:rPr lang="sr-Latn-RS" sz="3100" b="1" dirty="0" smtClean="0">
                <a:solidFill>
                  <a:schemeClr val="bg1"/>
                </a:solidFill>
              </a:rPr>
              <a:t> </a:t>
            </a:r>
            <a:r>
              <a:rPr lang="sr-Latn-CS" sz="3100" b="1" dirty="0"/>
              <a:t/>
            </a:r>
            <a:br>
              <a:rPr lang="sr-Latn-CS" sz="3100" b="1" dirty="0"/>
            </a:br>
            <a:endParaRPr lang="sr-Latn-CS" sz="3100" b="1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520280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CS" dirty="0"/>
          </a:p>
        </p:txBody>
      </p:sp>
      <p:pic>
        <p:nvPicPr>
          <p:cNvPr id="11266" name="Picture 2" descr="https://m.ak.fbcdn.net/sphotos-a.ak/hphotos-ak-xpt1/v/t1.0-9/11061247_603078843156009_4509577215083351932_n.jpg?oh=a5b1a394a7a5840b8dd218d6139ebcec&amp;oe=55D3775A&amp;__gda__=1436799838_398a5940727f2e0df4dca932ea9d896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3240360" cy="3485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45811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KNEGINJA ljUBICA</a:t>
            </a:r>
            <a:endParaRPr lang="en-US" dirty="0"/>
          </a:p>
        </p:txBody>
      </p:sp>
    </p:spTree>
  </p:cSld>
  <p:clrMapOvr>
    <a:masterClrMapping/>
  </p:clrMapOvr>
  <p:transition>
    <p:zoom dir="in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55446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bg1"/>
                </a:solidFill>
              </a:rPr>
              <a:t>Zahvalna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Srbija</a:t>
            </a:r>
            <a:r>
              <a:rPr lang="en-US" sz="2400" b="1" dirty="0" smtClean="0">
                <a:solidFill>
                  <a:schemeClr val="bg1"/>
                </a:solidFill>
              </a:rPr>
              <a:t> je </a:t>
            </a:r>
            <a:r>
              <a:rPr lang="en-US" sz="2400" b="1" dirty="0" err="1" smtClean="0">
                <a:solidFill>
                  <a:schemeClr val="bg1"/>
                </a:solidFill>
              </a:rPr>
              <a:t>knezu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Mihailu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podigla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sr-Latn-CS" sz="2400" b="1" dirty="0" smtClean="0">
              <a:solidFill>
                <a:schemeClr val="bg1"/>
              </a:solidFill>
            </a:endParaRPr>
          </a:p>
          <a:p>
            <a:pPr lvl="0"/>
            <a:r>
              <a:rPr lang="sr-Latn-CS" sz="2400" b="1" dirty="0" smtClean="0">
                <a:solidFill>
                  <a:schemeClr val="bg1"/>
                </a:solidFill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</a:rPr>
              <a:t>pomenik</a:t>
            </a:r>
            <a:r>
              <a:rPr lang="sr-Latn-C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mestu</a:t>
            </a:r>
            <a:r>
              <a:rPr lang="sr-Latn-C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znamen</a:t>
            </a:r>
            <a:r>
              <a:rPr lang="sr-Latn-CS" sz="2400" b="1" dirty="0" smtClean="0">
                <a:solidFill>
                  <a:schemeClr val="bg1"/>
                </a:solidFill>
              </a:rPr>
              <a:t>i</a:t>
            </a:r>
            <a:r>
              <a:rPr lang="en-US" sz="2400" b="1" dirty="0" err="1" smtClean="0">
                <a:solidFill>
                  <a:schemeClr val="bg1"/>
                </a:solidFill>
              </a:rPr>
              <a:t>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sr-Latn-C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Stambol-kapije</a:t>
            </a:r>
            <a:r>
              <a:rPr lang="sr-Latn-RS" sz="2400" b="1" dirty="0" smtClean="0">
                <a:solidFill>
                  <a:schemeClr val="bg1"/>
                </a:solidFill>
              </a:rPr>
              <a:t>.</a:t>
            </a:r>
            <a:endParaRPr lang="sr-Latn-CS" sz="2400" dirty="0" smtClean="0">
              <a:solidFill>
                <a:schemeClr val="bg1"/>
              </a:solidFill>
            </a:endParaRPr>
          </a:p>
          <a:p>
            <a:pPr lvl="0"/>
            <a:r>
              <a:rPr lang="sr-Latn-RS" sz="2400" b="1" dirty="0" smtClean="0">
                <a:solidFill>
                  <a:srgbClr val="FFFF00"/>
                </a:solidFill>
              </a:rPr>
              <a:t>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grob</a:t>
            </a:r>
            <a:r>
              <a:rPr lang="en-US" sz="2400" b="1" dirty="0" smtClean="0">
                <a:solidFill>
                  <a:srgbClr val="FFFF00"/>
                </a:solidFill>
              </a:rPr>
              <a:t> je </a:t>
            </a:r>
            <a:r>
              <a:rPr lang="en-US" sz="2400" b="1" dirty="0" err="1" smtClean="0">
                <a:solidFill>
                  <a:srgbClr val="FFFF00"/>
                </a:solidFill>
              </a:rPr>
              <a:t>ispraćen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izrekom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sr-Latn-CS" sz="2400" dirty="0" smtClean="0">
              <a:solidFill>
                <a:srgbClr val="FFFF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FFFF00"/>
                </a:solidFill>
              </a:rPr>
              <a:t>,,</a:t>
            </a:r>
            <a:r>
              <a:rPr lang="en-US" sz="2400" b="1" dirty="0" err="1" smtClean="0">
                <a:solidFill>
                  <a:srgbClr val="FFFF00"/>
                </a:solidFill>
              </a:rPr>
              <a:t>Tvoja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misao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poginuti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neće</a:t>
            </a:r>
            <a:r>
              <a:rPr lang="en-US" sz="2400" b="1" dirty="0" smtClean="0">
                <a:solidFill>
                  <a:srgbClr val="FFFF00"/>
                </a:solidFill>
              </a:rPr>
              <a:t>“</a:t>
            </a:r>
            <a:endParaRPr lang="sr-Latn-CS" sz="2400" b="1" dirty="0" smtClean="0">
              <a:solidFill>
                <a:srgbClr val="FFFF00"/>
              </a:solidFill>
            </a:endParaRPr>
          </a:p>
          <a:p>
            <a:pPr lvl="0"/>
            <a:r>
              <a:rPr lang="sr-Latn-CS" sz="2400" b="1" dirty="0" smtClean="0">
                <a:solidFill>
                  <a:schemeClr val="bg1"/>
                </a:solidFill>
              </a:rPr>
              <a:t>(</a:t>
            </a:r>
            <a:r>
              <a:rPr lang="sr-Latn-CS" sz="2400" b="1" dirty="0" smtClean="0">
                <a:solidFill>
                  <a:srgbClr val="FFFF00"/>
                </a:solidFill>
              </a:rPr>
              <a:t> oslobođenje i ujedinjenje srpstva</a:t>
            </a:r>
            <a:r>
              <a:rPr lang="sr-Latn-CS" sz="2400" b="1" dirty="0" smtClean="0">
                <a:solidFill>
                  <a:schemeClr val="bg1"/>
                </a:solidFill>
              </a:rPr>
              <a:t>)</a:t>
            </a:r>
          </a:p>
          <a:p>
            <a:pPr lvl="0"/>
            <a:endParaRPr lang="sr-Latn-CS" dirty="0" smtClean="0"/>
          </a:p>
          <a:p>
            <a:pPr lvl="0"/>
            <a:endParaRPr lang="sr-Latn-CS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bg1"/>
                </a:solidFill>
              </a:rPr>
              <a:t>Za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naslednik</a:t>
            </a:r>
            <a:r>
              <a:rPr lang="en-US" sz="2400" b="1" dirty="0" err="1" smtClean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 je </a:t>
            </a:r>
            <a:r>
              <a:rPr lang="en-US" sz="2400" b="1" dirty="0" err="1" smtClean="0">
                <a:solidFill>
                  <a:schemeClr val="bg1"/>
                </a:solidFill>
              </a:rPr>
              <a:t>izabran</a:t>
            </a:r>
            <a:r>
              <a:rPr lang="en-US" sz="2400" b="1" dirty="0" smtClean="0">
                <a:solidFill>
                  <a:schemeClr val="bg1"/>
                </a:solidFill>
              </a:rPr>
              <a:t> 14-godišnji  </a:t>
            </a:r>
            <a:r>
              <a:rPr lang="en-US" sz="2400" b="1" dirty="0" smtClean="0">
                <a:solidFill>
                  <a:srgbClr val="FFFF00"/>
                </a:solidFill>
              </a:rPr>
              <a:t>Milan </a:t>
            </a:r>
            <a:r>
              <a:rPr lang="en-US" sz="2400" b="1" dirty="0" err="1" smtClean="0">
                <a:solidFill>
                  <a:srgbClr val="FFFF00"/>
                </a:solidFill>
              </a:rPr>
              <a:t>Obrenović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unuk</a:t>
            </a:r>
            <a:r>
              <a:rPr lang="en-US" sz="2400" dirty="0" smtClean="0"/>
              <a:t> </a:t>
            </a:r>
            <a:r>
              <a:rPr lang="en-US" sz="2400" dirty="0" err="1" smtClean="0"/>
              <a:t>Miloševog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brata</a:t>
            </a:r>
            <a:r>
              <a:rPr lang="en-US" sz="2400" dirty="0" smtClean="0"/>
              <a:t> </a:t>
            </a:r>
            <a:r>
              <a:rPr lang="en-US" sz="2400" dirty="0" err="1" smtClean="0"/>
              <a:t>Jevrema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dirty="0" smtClean="0"/>
              <a:t> je </a:t>
            </a:r>
            <a:r>
              <a:rPr lang="en-US" sz="2400" dirty="0" err="1" smtClean="0"/>
              <a:t>Mihailo</a:t>
            </a:r>
            <a:r>
              <a:rPr lang="en-US" sz="2400" dirty="0" smtClean="0"/>
              <a:t> </a:t>
            </a:r>
            <a:r>
              <a:rPr lang="en-US" sz="2400" dirty="0" err="1" smtClean="0"/>
              <a:t>imao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vanbračnog</a:t>
            </a:r>
            <a:r>
              <a:rPr lang="en-US" sz="2400" dirty="0" smtClean="0"/>
              <a:t> </a:t>
            </a:r>
            <a:r>
              <a:rPr lang="en-US" sz="2400" dirty="0" err="1" smtClean="0"/>
              <a:t>sina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Velimira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Teodorovića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sr-Latn-R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 </a:t>
            </a:r>
            <a:endParaRPr lang="sr-Latn-RS" sz="2000" dirty="0" smtClean="0"/>
          </a:p>
          <a:p>
            <a:pPr lvl="0"/>
            <a:endParaRPr lang="sr-Latn-RS" sz="2000" dirty="0" smtClean="0"/>
          </a:p>
          <a:p>
            <a:pPr lvl="0"/>
            <a:endParaRPr lang="sr-Latn-RS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1340768"/>
            <a:ext cx="381642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052736"/>
            <a:ext cx="4734272" cy="53245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CS" sz="2800" b="1" dirty="0" smtClean="0">
                <a:solidFill>
                  <a:schemeClr val="tx1"/>
                </a:solidFill>
              </a:rPr>
              <a:t>Што се боре мисли моје</a:t>
            </a:r>
          </a:p>
          <a:p>
            <a:r>
              <a:rPr lang="sr-Cyrl-CS" sz="2400" dirty="0" smtClean="0"/>
              <a:t>Што се боре мисли моје</a:t>
            </a:r>
            <a:br>
              <a:rPr lang="sr-Cyrl-CS" sz="2400" dirty="0" smtClean="0"/>
            </a:br>
            <a:r>
              <a:rPr lang="sr-Cyrl-CS" sz="2400" dirty="0" smtClean="0"/>
              <a:t>Искуство ми ћутат` вели,</a:t>
            </a:r>
            <a:br>
              <a:rPr lang="sr-Cyrl-CS" sz="2400" dirty="0" smtClean="0"/>
            </a:br>
            <a:r>
              <a:rPr lang="sr-Cyrl-CS" sz="2400" dirty="0" smtClean="0"/>
              <a:t>Беж`те сада ви обоје</a:t>
            </a:r>
            <a:br>
              <a:rPr lang="sr-Cyrl-CS" sz="2400" dirty="0" smtClean="0"/>
            </a:br>
            <a:r>
              <a:rPr lang="sr-Cyrl-CS" sz="2400" dirty="0" smtClean="0"/>
              <a:t>Нек ми срце говори.</a:t>
            </a:r>
          </a:p>
          <a:p>
            <a:r>
              <a:rPr lang="sr-Cyrl-CS" sz="2400" dirty="0" smtClean="0"/>
              <a:t>Први поглед ока твога</a:t>
            </a:r>
            <a:br>
              <a:rPr lang="sr-Cyrl-CS" sz="2400" dirty="0" smtClean="0"/>
            </a:br>
            <a:r>
              <a:rPr lang="sr-Cyrl-CS" sz="2400" dirty="0" smtClean="0"/>
              <a:t>сјајном сунцу подобан</a:t>
            </a:r>
            <a:br>
              <a:rPr lang="sr-Cyrl-CS" sz="2400" dirty="0" smtClean="0"/>
            </a:br>
            <a:r>
              <a:rPr lang="sr-Cyrl-CS" sz="2400" dirty="0" smtClean="0"/>
              <a:t>пленио је срце моје,</a:t>
            </a:r>
            <a:br>
              <a:rPr lang="sr-Cyrl-CS" sz="2400" dirty="0" smtClean="0"/>
            </a:br>
            <a:r>
              <a:rPr lang="sr-Cyrl-CS" sz="2400" dirty="0" smtClean="0"/>
              <a:t>учинио робом га.</a:t>
            </a:r>
          </a:p>
          <a:p>
            <a:r>
              <a:rPr lang="sr-Cyrl-CS" sz="2400" dirty="0" smtClean="0"/>
              <a:t>Да те љубим, ах, једина</a:t>
            </a:r>
            <a:br>
              <a:rPr lang="sr-Cyrl-CS" sz="2400" dirty="0" smtClean="0"/>
            </a:br>
            <a:r>
              <a:rPr lang="sr-Cyrl-CS" sz="2400" dirty="0" smtClean="0"/>
              <a:t>целом свету казаћу,</a:t>
            </a:r>
            <a:br>
              <a:rPr lang="sr-Cyrl-CS" sz="2400" dirty="0" smtClean="0"/>
            </a:br>
            <a:r>
              <a:rPr lang="sr-Cyrl-CS" sz="2400" dirty="0" smtClean="0"/>
              <a:t>сам` од тебе, ах, премила,</a:t>
            </a:r>
            <a:br>
              <a:rPr lang="sr-Cyrl-CS" sz="2400" dirty="0" smtClean="0"/>
            </a:br>
            <a:r>
              <a:rPr lang="sr-Cyrl-CS" sz="2400" dirty="0" smtClean="0"/>
              <a:t>ову тајну сакрићу.</a:t>
            </a:r>
            <a:endParaRPr lang="sr-Latn-RS" sz="2400" dirty="0" smtClean="0"/>
          </a:p>
          <a:p>
            <a:r>
              <a:rPr lang="sr-Cyrl-CS" sz="2400" dirty="0" smtClean="0"/>
              <a:t>- </a:t>
            </a:r>
            <a:r>
              <a:rPr lang="sr-Cyrl-CS" sz="2400" b="1" dirty="0" smtClean="0">
                <a:solidFill>
                  <a:schemeClr val="tx1"/>
                </a:solidFill>
              </a:rPr>
              <a:t>Кнез Михаило Обреновић</a:t>
            </a:r>
            <a:endParaRPr lang="sr-Cyrl-CS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7332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sz="2400" dirty="0" smtClean="0">
                <a:solidFill>
                  <a:srgbClr val="FFFF00"/>
                </a:solidFill>
              </a:rPr>
              <a:t>Knezu Mihailu se pripisuje pesma </a:t>
            </a:r>
            <a:r>
              <a:rPr lang="sr-Latn-CS" sz="2400" b="1" dirty="0" smtClean="0"/>
              <a:t>,,</a:t>
            </a:r>
            <a:r>
              <a:rPr lang="sr-Latn-CS" sz="2400" b="1" dirty="0" smtClean="0">
                <a:solidFill>
                  <a:srgbClr val="FFFF00"/>
                </a:solidFill>
              </a:rPr>
              <a:t>Što se bore misli moje</a:t>
            </a:r>
            <a:r>
              <a:rPr lang="sr-Latn-CS" sz="2400" dirty="0" smtClean="0"/>
              <a:t>”</a:t>
            </a:r>
            <a:r>
              <a:rPr lang="en-US" sz="2400" cap="all" dirty="0" smtClean="0"/>
              <a:t> </a:t>
            </a:r>
            <a:r>
              <a:rPr lang="en-US" dirty="0" smtClean="0"/>
              <a:t>KNEZ MIHAJLO OBRENOVIC - </a:t>
            </a:r>
            <a:r>
              <a:rPr lang="en-US" dirty="0" err="1" smtClean="0"/>
              <a:t>Sto</a:t>
            </a:r>
            <a:r>
              <a:rPr lang="en-US" dirty="0" smtClean="0"/>
              <a:t> se bore </a:t>
            </a:r>
            <a:r>
              <a:rPr lang="en-US" dirty="0" err="1" smtClean="0"/>
              <a:t>misli</a:t>
            </a:r>
            <a:r>
              <a:rPr lang="en-US" dirty="0" smtClean="0"/>
              <a:t> </a:t>
            </a:r>
            <a:r>
              <a:rPr lang="en-US" dirty="0" err="1" smtClean="0"/>
              <a:t>moje</a:t>
            </a:r>
            <a:r>
              <a:rPr lang="sr-Latn-RS" dirty="0" smtClean="0"/>
              <a:t> </a:t>
            </a:r>
            <a:r>
              <a:rPr lang="en-US" cap="all" dirty="0" smtClean="0"/>
              <a:t>YOUTUBE.COM</a:t>
            </a:r>
            <a:r>
              <a:rPr lang="sr-Latn-RS" cap="all" dirty="0" smtClean="0"/>
              <a:t> </a:t>
            </a:r>
            <a:r>
              <a:rPr lang="sr-Cyrl-CS" cap="all" dirty="0" smtClean="0"/>
              <a:t>҉</a:t>
            </a:r>
            <a:endParaRPr lang="sr-Latn-RS" cap="all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79712" y="1844824"/>
            <a:ext cx="5184576" cy="35283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Box 2"/>
          <p:cNvSpPr txBox="1"/>
          <p:nvPr/>
        </p:nvSpPr>
        <p:spPr>
          <a:xfrm>
            <a:off x="2555776" y="335699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АУТОР : Душица Максимовић</a:t>
            </a:r>
            <a:endParaRPr lang="sr-Latn-C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256584"/>
          </a:xfrm>
        </p:spPr>
        <p:txBody>
          <a:bodyPr/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zahtevao</a:t>
            </a:r>
            <a:r>
              <a:rPr lang="en-US" dirty="0"/>
              <a:t> je: </a:t>
            </a:r>
            <a:endParaRPr lang="sr-Latn-CS" dirty="0"/>
          </a:p>
          <a:p>
            <a:pPr>
              <a:buNone/>
            </a:pPr>
            <a:r>
              <a:rPr lang="en-US" dirty="0"/>
              <a:t>1.Iseljavanje </a:t>
            </a:r>
            <a:r>
              <a:rPr lang="en-US" dirty="0" err="1"/>
              <a:t>muslimana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 smtClean="0"/>
              <a:t>Srbije</a:t>
            </a:r>
            <a:r>
              <a:rPr lang="sr-Latn-CS" dirty="0" smtClean="0"/>
              <a:t>    </a:t>
            </a:r>
            <a:endParaRPr lang="sr-Latn-CS" dirty="0"/>
          </a:p>
          <a:p>
            <a:pPr>
              <a:buNone/>
            </a:pPr>
            <a:r>
              <a:rPr lang="en-US" dirty="0"/>
              <a:t>2.Ukidanje </a:t>
            </a:r>
            <a:r>
              <a:rPr lang="en-US" dirty="0" err="1"/>
              <a:t>Turskog</a:t>
            </a:r>
            <a:r>
              <a:rPr lang="en-US" dirty="0"/>
              <a:t> </a:t>
            </a:r>
            <a:r>
              <a:rPr lang="en-US" dirty="0" err="1"/>
              <a:t>ustava</a:t>
            </a:r>
            <a:endParaRPr lang="sr-Latn-CS" dirty="0"/>
          </a:p>
          <a:p>
            <a:pPr>
              <a:buNone/>
            </a:pPr>
            <a:r>
              <a:rPr lang="en-US" dirty="0"/>
              <a:t>3.Poboljšanje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Srba</a:t>
            </a:r>
            <a:r>
              <a:rPr lang="en-US" dirty="0"/>
              <a:t> u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sr-Latn-CS" dirty="0" smtClean="0"/>
              <a:t>i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/>
              <a:t>Staroj</a:t>
            </a:r>
            <a:r>
              <a:rPr lang="en-US" dirty="0"/>
              <a:t> </a:t>
            </a:r>
            <a:r>
              <a:rPr lang="en-US" dirty="0" err="1" smtClean="0"/>
              <a:t>Srbiji</a:t>
            </a:r>
            <a:endParaRPr lang="sr-Latn-CS" dirty="0" smtClean="0"/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4.Da se </a:t>
            </a:r>
            <a:r>
              <a:rPr lang="en-US" b="1" dirty="0" err="1" smtClean="0">
                <a:solidFill>
                  <a:schemeClr val="bg1"/>
                </a:solidFill>
              </a:rPr>
              <a:t>dinastiji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Obrenović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ponovo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prizna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nasledno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kneževsko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dostojanstvo</a:t>
            </a:r>
            <a:endParaRPr lang="sr-Latn-C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/>
              <a:t>-,,</a:t>
            </a:r>
            <a:r>
              <a:rPr lang="en-US" dirty="0" err="1"/>
              <a:t>ukinuo</a:t>
            </a:r>
            <a:r>
              <a:rPr lang="en-US" dirty="0"/>
              <a:t>“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Vučića</a:t>
            </a:r>
            <a:r>
              <a:rPr lang="en-US" dirty="0"/>
              <a:t> </a:t>
            </a:r>
            <a:r>
              <a:rPr lang="en-US" dirty="0" err="1"/>
              <a:t>Perišića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predvodio</a:t>
            </a:r>
            <a:r>
              <a:rPr lang="en-US" dirty="0"/>
              <a:t> </a:t>
            </a:r>
            <a:r>
              <a:rPr lang="en-US" dirty="0" err="1"/>
              <a:t>ustavobranitelje</a:t>
            </a:r>
            <a:r>
              <a:rPr lang="en-US" dirty="0"/>
              <a:t> u </a:t>
            </a:r>
            <a:r>
              <a:rPr lang="en-US" dirty="0" err="1"/>
              <a:t>zbacivanju</a:t>
            </a:r>
            <a:r>
              <a:rPr lang="en-US" dirty="0"/>
              <a:t> </a:t>
            </a:r>
            <a:r>
              <a:rPr lang="en-US" dirty="0" err="1"/>
              <a:t>Mihaila</a:t>
            </a:r>
            <a:r>
              <a:rPr lang="en-US" dirty="0"/>
              <a:t> 1842.</a:t>
            </a:r>
            <a:endParaRPr lang="sr-Latn-C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180020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88224" y="32849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sr-Latn-RS" b="1" dirty="0" smtClean="0"/>
              <a:t>rb Obrenovića</a:t>
            </a:r>
            <a:endParaRPr lang="en-US" b="1" dirty="0"/>
          </a:p>
        </p:txBody>
      </p:sp>
    </p:spTree>
  </p:cSld>
  <p:clrMapOvr>
    <a:masterClrMapping/>
  </p:clrMapOvr>
  <p:transition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DRUGA VLADA </a:t>
            </a:r>
            <a:r>
              <a:rPr lang="en-US" sz="3200" dirty="0" err="1"/>
              <a:t>kneza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bg1"/>
                </a:solidFill>
              </a:rPr>
              <a:t>MIHAILA OBRENOVIĆA </a:t>
            </a:r>
            <a:r>
              <a:rPr lang="en-US" sz="3200" dirty="0"/>
              <a:t>(1860-1868</a:t>
            </a:r>
            <a:r>
              <a:rPr lang="en-US" sz="3200" dirty="0" smtClean="0"/>
              <a:t>)</a:t>
            </a:r>
            <a:endParaRPr lang="sr-Latn-CS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160240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755576" y="3933056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Julija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Hunjadi</a:t>
            </a:r>
            <a:endParaRPr lang="sr-Latn-CS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052736"/>
            <a:ext cx="2232248" cy="295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79984" y="46531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4403993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nutrašnja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politika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uvođenje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prosvećenih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reformi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stvaranje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preduslova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državnu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nezavisnost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Smatrajući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unutrašnje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jedinstvo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osnovom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uspeha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međunarodnom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zaveo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strog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centralizovani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režim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3861047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knez Mihailo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KnezMihailoObrenov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764704"/>
            <a:ext cx="2016224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3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02392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Knez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Mihailo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bio je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sav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posvećen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spoljnoj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politici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cilj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realizacija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Načertanija</a:t>
            </a:r>
            <a:r>
              <a:rPr lang="sr-Latn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tj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oslobođenje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ujedinjenje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Srpstva</a:t>
            </a: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prvenstveno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Srbije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Bosne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sr-Latn-RS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Glavni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saradnik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predsednik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vlade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R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neza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Mihaila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bio je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Ilija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Garašanin</a:t>
            </a:r>
            <a:endParaRPr kumimoji="0" lang="sr-Latn-R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Kneževe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ambicije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stvaranje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narodne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vojske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nabavka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topova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uznemirile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Turke-posledica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Incident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Čukur-česmi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18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ubistvo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srpskog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dečaka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bombardovanje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Beograda;p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sledice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iseljavanje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turske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vojske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Soko-grada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Užica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( 1862 )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knez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zahteva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iseljavanje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ostalih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,,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carskih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gradova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realizovano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лике за презентације\Spomenik Čukur čes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600400" cy="3456384"/>
          </a:xfrm>
          <a:prstGeom prst="rect">
            <a:avLst/>
          </a:prstGeom>
          <a:noFill/>
        </p:spPr>
      </p:pic>
      <p:pic>
        <p:nvPicPr>
          <p:cNvPr id="3" name="Picture 2" descr="C:\Users\User\Desktop\Слике за презентације\1902086_609952882411627_179692164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764704"/>
            <a:ext cx="4682827" cy="51571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90872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bg1"/>
                </a:solidFill>
              </a:rPr>
              <a:t>1862.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-lhr.xx.fbcdn.net/hphotos-xaf1/v/t1.0-9/10968578_557939307641832_8015543423489346692_n.jpg?oh=ee4ebd2089d499200d9f1ea8ae807034&amp;oe=55637E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6624736" cy="3528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568952" cy="156966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1867-knez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Mihailo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dobija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,,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čuvanje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ključeve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od</a:t>
            </a:r>
            <a:r>
              <a:rPr lang="sr-Latn-C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carskih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gradova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Beograda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Šapca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sr-Latn-R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Kladova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Smedereva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odlazak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turske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vojske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Srbije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što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predstavlja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najveći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spoljnopolitički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uspeh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kneza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Mihaila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r>
              <a:rPr lang="sr-Latn-C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6021288"/>
            <a:ext cx="655272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 smtClean="0"/>
              <a:t>Knez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Mihailo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Obrenović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delegacijom</a:t>
            </a:r>
            <a:r>
              <a:rPr lang="es-ES" sz="2000" b="1" dirty="0" smtClean="0"/>
              <a:t> u </a:t>
            </a:r>
            <a:r>
              <a:rPr lang="es-ES" sz="2000" b="1" dirty="0" err="1" smtClean="0"/>
              <a:t>Carigradu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prilikom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dobijanja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gradova</a:t>
            </a:r>
            <a:r>
              <a:rPr lang="es-ES" sz="2000" b="1" dirty="0" smtClean="0"/>
              <a:t> 1867. </a:t>
            </a:r>
            <a:r>
              <a:rPr lang="es-ES" sz="2000" b="1" dirty="0" err="1" smtClean="0"/>
              <a:t>godine</a:t>
            </a:r>
            <a:r>
              <a:rPr lang="es-E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 spd="med">
    <p:zo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hphotos-xtf1/v/t1.0-9/11139422_581206431981786_6967265692993845800_n.jpg?oh=03de59a8c0ce9aa6275fc05462b95487&amp;oe=55DC0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639944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83529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19.04.1867.</a:t>
            </a:r>
            <a:r>
              <a:rPr lang="en-US" b="1" dirty="0" smtClean="0"/>
              <a:t> (</a:t>
            </a:r>
            <a:r>
              <a:rPr lang="sr-Latn-R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Beograda</a:t>
            </a: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)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Kelemegdanu</a:t>
            </a:r>
            <a:r>
              <a:rPr lang="en-US" b="1" dirty="0" smtClean="0"/>
              <a:t> je </a:t>
            </a:r>
            <a:r>
              <a:rPr lang="en-US" b="1" dirty="0" err="1" smtClean="0"/>
              <a:t>izvršena</a:t>
            </a:r>
            <a:r>
              <a:rPr lang="en-US" b="1" dirty="0" smtClean="0"/>
              <a:t> </a:t>
            </a:r>
            <a:r>
              <a:rPr lang="en-US" b="1" dirty="0" err="1" smtClean="0"/>
              <a:t>predaja</a:t>
            </a:r>
            <a:r>
              <a:rPr lang="en-US" b="1" dirty="0" smtClean="0"/>
              <a:t> </a:t>
            </a:r>
            <a:r>
              <a:rPr lang="en-US" b="1" dirty="0" err="1" smtClean="0"/>
              <a:t>gradova</a:t>
            </a:r>
            <a:r>
              <a:rPr lang="en-US" b="1" dirty="0" smtClean="0"/>
              <a:t> </a:t>
            </a:r>
            <a:r>
              <a:rPr lang="en-US" b="1" dirty="0" err="1" smtClean="0"/>
              <a:t>Beograda</a:t>
            </a:r>
            <a:r>
              <a:rPr lang="en-US" b="1" dirty="0" smtClean="0"/>
              <a:t>, </a:t>
            </a:r>
            <a:r>
              <a:rPr lang="en-US" b="1" dirty="0" err="1" smtClean="0"/>
              <a:t>Šapca</a:t>
            </a:r>
            <a:r>
              <a:rPr lang="en-US" b="1" dirty="0" smtClean="0"/>
              <a:t>, </a:t>
            </a:r>
            <a:r>
              <a:rPr lang="en-US" b="1" dirty="0" err="1" smtClean="0"/>
              <a:t>Smedereva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Kladova</a:t>
            </a:r>
            <a:r>
              <a:rPr lang="en-US" b="1" dirty="0" smtClean="0"/>
              <a:t>,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kojih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se </a:t>
            </a:r>
            <a:r>
              <a:rPr lang="en-US" b="1" dirty="0" err="1" smtClean="0"/>
              <a:t>Turci</a:t>
            </a:r>
            <a:r>
              <a:rPr lang="en-US" b="1" dirty="0" smtClean="0"/>
              <a:t> </a:t>
            </a:r>
            <a:r>
              <a:rPr lang="en-US" b="1" dirty="0" err="1" smtClean="0"/>
              <a:t>iselili</a:t>
            </a:r>
            <a:r>
              <a:rPr lang="en-US" b="1" dirty="0" smtClean="0"/>
              <a:t>. Beograd je </a:t>
            </a:r>
            <a:r>
              <a:rPr lang="en-US" b="1" dirty="0" err="1" smtClean="0"/>
              <a:t>vijorenje</a:t>
            </a:r>
            <a:r>
              <a:rPr lang="en-US" b="1" dirty="0" smtClean="0"/>
              <a:t> </a:t>
            </a:r>
            <a:r>
              <a:rPr lang="en-US" b="1" dirty="0" err="1" smtClean="0"/>
              <a:t>srpske</a:t>
            </a:r>
            <a:r>
              <a:rPr lang="en-US" b="1" dirty="0" smtClean="0"/>
              <a:t> </a:t>
            </a:r>
            <a:r>
              <a:rPr lang="en-US" b="1" dirty="0" err="1" smtClean="0"/>
              <a:t>zastave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bedemima</a:t>
            </a:r>
            <a:r>
              <a:rPr lang="en-US" b="1" dirty="0" smtClean="0"/>
              <a:t> </a:t>
            </a:r>
            <a:r>
              <a:rPr lang="en-US" b="1" dirty="0" err="1" smtClean="0"/>
              <a:t>pozdravio</a:t>
            </a:r>
            <a:r>
              <a:rPr lang="en-US" b="1" dirty="0" smtClean="0"/>
              <a:t> </a:t>
            </a:r>
            <a:r>
              <a:rPr lang="en-US" b="1" dirty="0" err="1" smtClean="0"/>
              <a:t>topovskim</a:t>
            </a:r>
            <a:r>
              <a:rPr lang="en-US" b="1" dirty="0" smtClean="0"/>
              <a:t> </a:t>
            </a:r>
            <a:r>
              <a:rPr lang="en-US" b="1" dirty="0" err="1" smtClean="0"/>
              <a:t>salvama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 spd="med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260648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28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Cilj kneževog </a:t>
            </a:r>
            <a:r>
              <a:rPr lang="sr-Latn-RS" sz="28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sr-Latn-CS" sz="28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alkanskog saveza 1866: </a:t>
            </a:r>
            <a:r>
              <a:rPr lang="sr-Latn-CS" sz="2800" dirty="0" smtClean="0">
                <a:latin typeface="Calibri" pitchFamily="34" charset="0"/>
                <a:cs typeface="Times New Roman" pitchFamily="18" charset="0"/>
              </a:rPr>
              <a:t>isterivanje Turaka sa Balkana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68407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64350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Realizaciju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ostalih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planova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sprečio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atentat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Košutnjaku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29.maja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1868. 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ubistvo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kneza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Mihaila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,,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organizator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eks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kneginja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Persida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Karađorđorđević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vrati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svoju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porodicu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presto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endParaRPr lang="sr-Latn-RS" sz="2000" cap="all" dirty="0" smtClean="0"/>
          </a:p>
          <a:p>
            <a:pPr lvl="0">
              <a:buFont typeface="Wingdings" pitchFamily="2" charset="2"/>
              <a:buChar char="§"/>
            </a:pPr>
            <a:endParaRPr lang="sr-Latn-CS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content-vie1-1.xx.fbcdn.net/hphotos-xpf1/v/t1.0-9/10600384_599244963511266_8976952463516638925_n.jpg?oh=466645fc9fefb4071b32a1519f291bae&amp;oe=55EFA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3384376" cy="4725144"/>
          </a:xfrm>
          <a:prstGeom prst="rect">
            <a:avLst/>
          </a:prstGeom>
          <a:noFill/>
        </p:spPr>
      </p:pic>
      <p:pic>
        <p:nvPicPr>
          <p:cNvPr id="2" name="Picture 2" descr="https://scontent-vie1-1.xx.fbcdn.net/hphotos-xtf1/v/t1.0-9/11390399_952806284750426_8799576902177521133_n.jpg?oh=6c962baa4dfad3c19841eac681dc97db&amp;oe=55FF44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08920"/>
            <a:ext cx="4191000" cy="3178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408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DRUGA VLADAVINA MILOŠA i MIHAILA OBRENOVIĆA DRUGA VLADAVINA kneza MILOŠA (1858-186O)                                                                                                          KNEZ MILOŠ Nastavio da vlada autokratski do smrti 1860,vraća poljuljani spoljnopolitički ugled Srbije odlučnijom politikom prema Porti;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DRUGA VLADAVINA MILOŠA i MIHAILA OBRENOVIĆA DRUGA VLADAVINA kneza MILOŠA (1858-186O)     -nastavio da vlada autokratski do smrti 1860,vraća poljuljani spoljnopolitički ugled Srbije odlučnijom politikom prema Porti; -zahtevao je:</dc:title>
  <dc:creator>osdudovica3</dc:creator>
  <cp:lastModifiedBy>User</cp:lastModifiedBy>
  <cp:revision>75</cp:revision>
  <dcterms:created xsi:type="dcterms:W3CDTF">2011-04-08T21:21:42Z</dcterms:created>
  <dcterms:modified xsi:type="dcterms:W3CDTF">2016-09-14T19:13:03Z</dcterms:modified>
</cp:coreProperties>
</file>